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4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0076688" cy="4315968"/>
  <p:notesSz cx="4315968" cy="100766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CRP (mg/dL)</c:v>
                </c:pt>
              </c:strCache>
            </c:strRef>
          </c:tx>
          <c:spPr>
            <a:solidFill>
              <a:srgbClr val="038EB0"/>
            </a:solidFill>
            <a:ln w="28575" cap="flat">
              <a:solidFill>
                <a:srgbClr val="038EB0"/>
              </a:solidFill>
              <a:prstDash val="solid"/>
              <a:round/>
            </a:ln>
            <a:effectLst/>
          </c:spPr>
          <c:marker>
            <c:symbol val="circle"/>
            <c:size val="7"/>
            <c:spPr>
              <a:solidFill>
                <a:srgbClr val="038EB0"/>
              </a:solidFill>
              <a:ln w="9525" cap="flat">
                <a:solidFill>
                  <a:srgbClr val="038EB0"/>
                </a:solidFill>
                <a:prstDash val="solid"/>
                <a:round/>
              </a:ln>
              <a:effectLst/>
            </c:spPr>
          </c:marker>
          <c:xVal>
            <c:numRef>
              <c:f>Sheet1!$A$2:$A$8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7</c:v>
                </c:pt>
                <c:pt idx="3">
                  <c:v>10</c:v>
                </c:pt>
                <c:pt idx="4">
                  <c:v>14</c:v>
                </c:pt>
                <c:pt idx="5">
                  <c:v>21</c:v>
                </c:pt>
                <c:pt idx="6">
                  <c:v>28</c:v>
                </c:pt>
              </c:numCache>
            </c:numRef>
          </c:xVal>
          <c:yVal>
            <c:numRef>
              <c:f>Sheet1!$B$2:$B$8</c:f>
              <c:numCache>
                <c:formatCode>General</c:formatCode>
                <c:ptCount val="7"/>
                <c:pt idx="0">
                  <c:v>8.4</c:v>
                </c:pt>
                <c:pt idx="1">
                  <c:v>6.1</c:v>
                </c:pt>
                <c:pt idx="2">
                  <c:v>2.9</c:v>
                </c:pt>
                <c:pt idx="3">
                  <c:v>1.4</c:v>
                </c:pt>
                <c:pt idx="4">
                  <c:v>0.8</c:v>
                </c:pt>
                <c:pt idx="5">
                  <c:v>0.4</c:v>
                </c:pt>
                <c:pt idx="6">
                  <c:v>0.3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PCT (ng/mL)</c:v>
                </c:pt>
              </c:strCache>
            </c:strRef>
          </c:tx>
          <c:spPr>
            <a:solidFill>
              <a:srgbClr val="A43F50"/>
            </a:solidFill>
            <a:ln w="28575" cap="flat">
              <a:solidFill>
                <a:srgbClr val="A43F50"/>
              </a:solidFill>
              <a:prstDash val="solid"/>
              <a:round/>
            </a:ln>
            <a:effectLst/>
          </c:spPr>
          <c:marker>
            <c:symbol val="circle"/>
            <c:size val="7"/>
            <c:spPr>
              <a:solidFill>
                <a:srgbClr val="A43F50"/>
              </a:solidFill>
              <a:ln w="9525" cap="flat">
                <a:solidFill>
                  <a:srgbClr val="A43F50"/>
                </a:solidFill>
                <a:prstDash val="solid"/>
                <a:round/>
              </a:ln>
              <a:effectLst/>
            </c:spPr>
          </c:marker>
          <c:xVal>
            <c:numRef>
              <c:f>Sheet1!$A$2:$A$8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7</c:v>
                </c:pt>
                <c:pt idx="3">
                  <c:v>10</c:v>
                </c:pt>
                <c:pt idx="4">
                  <c:v>14</c:v>
                </c:pt>
                <c:pt idx="5">
                  <c:v>21</c:v>
                </c:pt>
                <c:pt idx="6">
                  <c:v>28</c:v>
                </c:pt>
              </c:numCache>
            </c:numRef>
          </c:xVal>
          <c:yVal>
            <c:numRef>
              <c:f>Sheet1!$C$2:$C$8</c:f>
              <c:numCache>
                <c:formatCode>General</c:formatCode>
                <c:ptCount val="7"/>
                <c:pt idx="0">
                  <c:v>2.1</c:v>
                </c:pt>
                <c:pt idx="1">
                  <c:v>1.6</c:v>
                </c:pt>
                <c:pt idx="2">
                  <c:v>0.9</c:v>
                </c:pt>
                <c:pt idx="3">
                  <c:v>0.5</c:v>
                </c:pt>
                <c:pt idx="4">
                  <c:v>0.3</c:v>
                </c:pt>
                <c:pt idx="5">
                  <c:v>0.1</c:v>
                </c:pt>
                <c:pt idx="6">
                  <c:v>0.1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28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000000"/>
                    </a:solidFill>
                    <a:latin typeface="Meiryo"/>
                  </a:defRPr>
                </a:pPr>
                <a:r>
                  <a:rPr sz="1000" b="0" i="0" u="none" strike="noStrike">
                    <a:solidFill>
                      <a:srgbClr val="000000"/>
                    </a:solidFill>
                    <a:latin typeface="Meiryo"/>
                  </a:rPr>
                  <a:t>Day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42494C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42494C"/>
                </a:solidFill>
                <a:latin typeface="Meiryo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"/>
        <c:majorUnit val="7"/>
      </c:val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d7d7d7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000000"/>
                    </a:solidFill>
                    <a:latin typeface="Meiryo"/>
                  </a:defRPr>
                </a:pPr>
                <a:r>
                  <a:rPr sz="1000" b="0" i="0" u="none" strike="noStrike">
                    <a:solidFill>
                      <a:srgbClr val="000000"/>
                    </a:solidFill>
                    <a:latin typeface="Meiryo"/>
                  </a:rPr>
                  <a:t>mg/dL・ng/mL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42494C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42494C"/>
                </a:solidFill>
                <a:latin typeface="Meiryo"/>
              </a:defRPr>
            </a:pPr>
            <a:endParaRPr lang="en-US"/>
          </a:p>
        </c:txPr>
        <c:crossAx val="209473455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TUG (秒)</c:v>
                </c:pt>
              </c:strCache>
            </c:strRef>
          </c:tx>
          <c:spPr>
            <a:solidFill>
              <a:srgbClr val="038EB0"/>
            </a:solidFill>
            <a:ln w="28575" cap="flat">
              <a:solidFill>
                <a:srgbClr val="038EB0"/>
              </a:solidFill>
              <a:prstDash val="solid"/>
              <a:round/>
            </a:ln>
            <a:effectLst/>
          </c:spPr>
          <c:marker>
            <c:symbol val="circle"/>
            <c:size val="7"/>
            <c:spPr>
              <a:solidFill>
                <a:srgbClr val="038EB0"/>
              </a:solidFill>
              <a:ln w="9525" cap="flat">
                <a:solidFill>
                  <a:srgbClr val="038EB0"/>
                </a:solidFill>
                <a:prstDash val="solid"/>
                <a:round/>
              </a:ln>
              <a:effectLst/>
            </c:spPr>
          </c:marker>
          <c:xVal>
            <c:numRef>
              <c:f>Sheet1!$A$2:$A$7</c:f>
              <c:numCache>
                <c:formatCode>General</c:formatCode>
                <c:ptCount val="6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30</c:v>
                </c:pt>
                <c:pt idx="4">
                  <c:v>60</c:v>
                </c:pt>
                <c:pt idx="5">
                  <c:v>90</c:v>
                </c:pt>
              </c:numCache>
            </c:numRef>
          </c:xVal>
          <c:yVal>
            <c:numRef>
              <c:f>Sheet1!$B$2:$B$7</c:f>
              <c:numCache>
                <c:formatCode>General</c:formatCode>
                <c:ptCount val="6"/>
                <c:pt idx="0">
                  <c:v>28</c:v>
                </c:pt>
                <c:pt idx="1">
                  <c:v>22</c:v>
                </c:pt>
                <c:pt idx="2">
                  <c:v>18</c:v>
                </c:pt>
                <c:pt idx="3">
                  <c:v>15</c:v>
                </c:pt>
                <c:pt idx="4">
                  <c:v>13</c:v>
                </c:pt>
                <c:pt idx="5">
                  <c:v>12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9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000000"/>
                    </a:solidFill>
                    <a:latin typeface="Meiryo"/>
                  </a:defRPr>
                </a:pPr>
                <a:r>
                  <a:rPr sz="1000" b="0" i="0" u="none" strike="noStrike">
                    <a:solidFill>
                      <a:srgbClr val="000000"/>
                    </a:solidFill>
                    <a:latin typeface="Meiryo"/>
                  </a:rPr>
                  <a:t>Day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42494C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42494C"/>
                </a:solidFill>
                <a:latin typeface="Meiryo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"/>
        <c:majorUnit val="30"/>
      </c:valAx>
      <c:valAx>
        <c:axId val="2094734552"/>
        <c:scaling>
          <c:orientation val="minMax"/>
          <c:max val="30"/>
          <c:min val="0"/>
        </c:scaling>
        <c:delete val="0"/>
        <c:axPos val="l"/>
        <c:majorGridlines>
          <c:spPr>
            <a:ln w="6350" cap="flat">
              <a:solidFill>
                <a:srgbClr val="d7d7d7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000000"/>
                    </a:solidFill>
                    <a:latin typeface="Meiryo"/>
                  </a:defRPr>
                </a:pPr>
                <a:r>
                  <a:rPr sz="1000" b="0" i="0" u="none" strike="noStrike">
                    <a:solidFill>
                      <a:srgbClr val="000000"/>
                    </a:solidFill>
                    <a:latin typeface="Meiryo"/>
                  </a:rPr>
                  <a:t>TUG（秒）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42494C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42494C"/>
                </a:solidFill>
                <a:latin typeface="Meiryo"/>
              </a:defRPr>
            </a:pPr>
            <a:endParaRPr lang="en-US"/>
          </a:p>
        </c:txPr>
        <c:crossAx val="209473455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MMSE (点)</c:v>
                </c:pt>
              </c:strCache>
            </c:strRef>
          </c:tx>
          <c:spPr>
            <a:solidFill>
              <a:srgbClr val="A43F50"/>
            </a:solidFill>
            <a:ln w="28575" cap="flat">
              <a:solidFill>
                <a:srgbClr val="A43F50"/>
              </a:solidFill>
              <a:prstDash val="solid"/>
              <a:round/>
            </a:ln>
            <a:effectLst/>
          </c:spPr>
          <c:marker>
            <c:symbol val="circle"/>
            <c:size val="7"/>
            <c:spPr>
              <a:solidFill>
                <a:srgbClr val="A43F50"/>
              </a:solidFill>
              <a:ln w="9525" cap="flat">
                <a:solidFill>
                  <a:srgbClr val="A43F50"/>
                </a:solidFill>
                <a:prstDash val="solid"/>
                <a:round/>
              </a:ln>
              <a:effectLst/>
            </c:spPr>
          </c:marker>
          <c:xVal>
            <c:numRef>
              <c:f>Sheet1!$A$2:$A$7</c:f>
              <c:numCache>
                <c:formatCode>General</c:formatCode>
                <c:ptCount val="6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30</c:v>
                </c:pt>
                <c:pt idx="4">
                  <c:v>60</c:v>
                </c:pt>
                <c:pt idx="5">
                  <c:v>90</c:v>
                </c:pt>
              </c:numCache>
            </c:numRef>
          </c:xVal>
          <c:yVal>
            <c:numRef>
              <c:f>Sheet1!$B$2:$B$7</c:f>
              <c:numCache>
                <c:formatCode>General</c:formatCode>
                <c:ptCount val="6"/>
                <c:pt idx="0">
                  <c:v>19</c:v>
                </c:pt>
                <c:pt idx="1">
                  <c:v>20</c:v>
                </c:pt>
                <c:pt idx="2">
                  <c:v>22</c:v>
                </c:pt>
                <c:pt idx="3">
                  <c:v>24</c:v>
                </c:pt>
                <c:pt idx="4">
                  <c:v>26</c:v>
                </c:pt>
                <c:pt idx="5">
                  <c:v>27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9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FFFFFF"/>
                    </a:solidFill>
                    <a:latin typeface="Meiryo"/>
                  </a:defRPr>
                </a:pPr>
                <a:r>
                  <a:rPr sz="1000" b="0" i="0" u="none" strike="noStrike">
                    <a:solidFill>
                      <a:srgbClr val="FFFFFF"/>
                    </a:solidFill>
                    <a:latin typeface="Meiryo"/>
                  </a:rPr>
                  <a:t>Day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FFFFFF"/>
                </a:solidFill>
                <a:latin typeface="Meiryo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"/>
        <c:majorUnit val="30"/>
      </c:valAx>
      <c:valAx>
        <c:axId val="2094734552"/>
        <c:scaling>
          <c:orientation val="minMax"/>
          <c:max val="30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FFFFFF"/>
                    </a:solidFill>
                    <a:latin typeface="Meiryo"/>
                  </a:defRPr>
                </a:pPr>
                <a:r>
                  <a:rPr sz="1000" b="0" i="0" u="none" strike="noStrike">
                    <a:solidFill>
                      <a:srgbClr val="FFFFFF"/>
                    </a:solidFill>
                    <a:latin typeface="Meiryo"/>
                  </a:rPr>
                  <a:t>TUG（秒）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42494C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42494C"/>
                </a:solidFill>
                <a:latin typeface="Meiryo"/>
              </a:defRPr>
            </a:pPr>
            <a:endParaRPr lang="en-US"/>
          </a:p>
        </c:txPr>
        <c:crossAx val="2094734554"/>
        <c:crosses val="autoZero"/>
        <c:crossBetween val="midCat"/>
      </c:valAx>
      <c:spPr>
        <a:solidFill>
          <a:srgbClr val="FFFFFF">
            <a:alpha val="0"/>
          </a:srgbClr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FFFFFF">
        <a:alpha val="0"/>
      </a:srgbClr>
    </a:solidFill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JOA スコア（点）</c:v>
                </c:pt>
              </c:strCache>
            </c:strRef>
          </c:tx>
          <c:spPr>
            <a:solidFill>
              <a:srgbClr val="038EB0"/>
            </a:solidFill>
            <a:ln w="28575" cap="flat">
              <a:solidFill>
                <a:srgbClr val="038EB0"/>
              </a:solidFill>
              <a:prstDash val="solid"/>
              <a:round/>
            </a:ln>
            <a:effectLst/>
          </c:spPr>
          <c:marker>
            <c:symbol val="circle"/>
            <c:size val="7"/>
            <c:spPr>
              <a:solidFill>
                <a:srgbClr val="038EB0"/>
              </a:solidFill>
              <a:ln w="9525" cap="flat">
                <a:solidFill>
                  <a:srgbClr val="038EB0"/>
                </a:solidFill>
                <a:prstDash val="solid"/>
                <a:round/>
              </a:ln>
              <a:effectLst/>
            </c:spPr>
          </c:marker>
          <c:xVal>
            <c:numRef>
              <c:f>Sheet1!$A$2:$A$7</c:f>
              <c:numCache>
                <c:formatCode>General</c:formatCode>
                <c:ptCount val="6"/>
                <c:pt idx="0">
                  <c:v>0</c:v>
                </c:pt>
                <c:pt idx="1">
                  <c:v>30</c:v>
                </c:pt>
                <c:pt idx="2">
                  <c:v>60</c:v>
                </c:pt>
                <c:pt idx="3">
                  <c:v>90</c:v>
                </c:pt>
                <c:pt idx="4">
                  <c:v>120</c:v>
                </c:pt>
                <c:pt idx="5">
                  <c:v>180</c:v>
                </c:pt>
              </c:numCache>
            </c:numRef>
          </c:xVal>
          <c:yVal>
            <c:numRef>
              <c:f>Sheet1!$B$2:$B$7</c:f>
              <c:numCache>
                <c:formatCode>General</c:formatCode>
                <c:ptCount val="6"/>
                <c:pt idx="0">
                  <c:v>9</c:v>
                </c:pt>
                <c:pt idx="1">
                  <c:v>9</c:v>
                </c:pt>
                <c:pt idx="2">
                  <c:v>8</c:v>
                </c:pt>
                <c:pt idx="3">
                  <c:v>13</c:v>
                </c:pt>
                <c:pt idx="4">
                  <c:v>15</c:v>
                </c:pt>
                <c:pt idx="5">
                  <c:v>16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VAS（mm）</c:v>
                </c:pt>
              </c:strCache>
            </c:strRef>
          </c:tx>
          <c:spPr>
            <a:solidFill>
              <a:srgbClr val="A43F50"/>
            </a:solidFill>
            <a:ln w="28575" cap="flat">
              <a:solidFill>
                <a:srgbClr val="A43F50"/>
              </a:solidFill>
              <a:prstDash val="solid"/>
              <a:round/>
            </a:ln>
            <a:effectLst/>
          </c:spPr>
          <c:marker>
            <c:symbol val="circle"/>
            <c:size val="7"/>
            <c:spPr>
              <a:solidFill>
                <a:srgbClr val="A43F50"/>
              </a:solidFill>
              <a:ln w="9525" cap="flat">
                <a:solidFill>
                  <a:srgbClr val="A43F50"/>
                </a:solidFill>
                <a:prstDash val="solid"/>
                <a:round/>
              </a:ln>
              <a:effectLst/>
            </c:spPr>
          </c:marker>
          <c:xVal>
            <c:numRef>
              <c:f>Sheet1!$A$2:$A$7</c:f>
              <c:numCache>
                <c:formatCode>General</c:formatCode>
                <c:ptCount val="6"/>
                <c:pt idx="0">
                  <c:v>0</c:v>
                </c:pt>
                <c:pt idx="1">
                  <c:v>30</c:v>
                </c:pt>
                <c:pt idx="2">
                  <c:v>60</c:v>
                </c:pt>
                <c:pt idx="3">
                  <c:v>90</c:v>
                </c:pt>
                <c:pt idx="4">
                  <c:v>120</c:v>
                </c:pt>
                <c:pt idx="5">
                  <c:v>180</c:v>
                </c:pt>
              </c:numCache>
            </c:numRef>
          </c:xVal>
          <c:yVal>
            <c:numRef>
              <c:f>Sheet1!$C$2:$C$7</c:f>
              <c:numCache>
                <c:formatCode>General</c:formatCode>
                <c:ptCount val="6"/>
                <c:pt idx="0">
                  <c:v>72</c:v>
                </c:pt>
                <c:pt idx="1">
                  <c:v>70</c:v>
                </c:pt>
                <c:pt idx="2">
                  <c:v>75</c:v>
                </c:pt>
                <c:pt idx="3">
                  <c:v>30</c:v>
                </c:pt>
                <c:pt idx="4">
                  <c:v>22</c:v>
                </c:pt>
                <c:pt idx="5">
                  <c:v>18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18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000000"/>
                    </a:solidFill>
                    <a:latin typeface="Meiryo"/>
                  </a:defRPr>
                </a:pPr>
                <a:r>
                  <a:rPr sz="1000" b="0" i="0" u="none" strike="noStrike">
                    <a:solidFill>
                      <a:srgbClr val="000000"/>
                    </a:solidFill>
                    <a:latin typeface="Meiryo"/>
                  </a:rPr>
                  <a:t>Day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42494C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42494C"/>
                </a:solidFill>
                <a:latin typeface="Meiryo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"/>
        <c:majorUnit val="30"/>
      </c:val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d7d7d7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000000"/>
                    </a:solidFill>
                    <a:latin typeface="Meiryo"/>
                  </a:defRPr>
                </a:pPr>
                <a:r>
                  <a:rPr sz="1000" b="0" i="0" u="none" strike="noStrike">
                    <a:solidFill>
                      <a:srgbClr val="000000"/>
                    </a:solidFill>
                    <a:latin typeface="Meiryo"/>
                  </a:rPr>
                  <a:t>点・mm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42494C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42494C"/>
                </a:solidFill>
                <a:latin typeface="Meiryo"/>
              </a:defRPr>
            </a:pPr>
            <a:endParaRPr lang="en-US"/>
          </a:p>
        </c:txPr>
        <c:crossAx val="209473455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chart" Target="/ppt/charts/chart3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600" y="109728"/>
            <a:ext cx="6949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C343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単一症例　介入の帯 ＋ 検査値の推移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228600" y="420624"/>
            <a:ext cx="9601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75F6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上段＝処置・投薬の期間（角丸の帯。開始・終了を横軸の日に合わせる）、下段＝検査値（折れ線・直接ラベル）。横軸は Day 0 からの日数。値・日付・ラベルは差し替えてお使いください。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86868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C343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抗菌薬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737360" y="1252728"/>
            <a:ext cx="7589520" cy="0"/>
          </a:xfrm>
          <a:prstGeom prst="line">
            <a:avLst/>
          </a:prstGeom>
          <a:noFill/>
          <a:ln w="6350">
            <a:solidFill>
              <a:srgbClr val="D7D7D7"/>
            </a:solidFill>
            <a:prstDash val="dash"/>
          </a:ln>
        </p:spPr>
      </p:sp>
      <p:sp>
        <p:nvSpPr>
          <p:cNvPr id="6" name="Shape 4"/>
          <p:cNvSpPr/>
          <p:nvPr/>
        </p:nvSpPr>
        <p:spPr>
          <a:xfrm>
            <a:off x="1737360" y="937809"/>
            <a:ext cx="3794760" cy="245791"/>
          </a:xfrm>
          <a:prstGeom prst="roundRect">
            <a:avLst>
              <a:gd name="adj" fmla="val 14881"/>
            </a:avLst>
          </a:prstGeom>
          <a:solidFill>
            <a:srgbClr val="006E8A"/>
          </a:solidFill>
          <a:ln/>
        </p:spPr>
      </p:sp>
      <p:sp>
        <p:nvSpPr>
          <p:cNvPr id="7" name="Text 5"/>
          <p:cNvSpPr/>
          <p:nvPr/>
        </p:nvSpPr>
        <p:spPr>
          <a:xfrm>
            <a:off x="1737360" y="937809"/>
            <a:ext cx="3794760" cy="24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CTRX 2 g/日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532120" y="937809"/>
            <a:ext cx="3794760" cy="245791"/>
          </a:xfrm>
          <a:prstGeom prst="roundRect">
            <a:avLst>
              <a:gd name="adj" fmla="val 14881"/>
            </a:avLst>
          </a:prstGeom>
          <a:solidFill>
            <a:srgbClr val="006E8A"/>
          </a:solidFill>
          <a:ln/>
        </p:spPr>
      </p:sp>
      <p:sp>
        <p:nvSpPr>
          <p:cNvPr id="9" name="Text 7"/>
          <p:cNvSpPr/>
          <p:nvPr/>
        </p:nvSpPr>
        <p:spPr>
          <a:xfrm>
            <a:off x="5532120" y="937809"/>
            <a:ext cx="3794760" cy="24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AMPC 内服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11480" y="1252728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C343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ステロイド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1737360" y="1636776"/>
            <a:ext cx="7589520" cy="0"/>
          </a:xfrm>
          <a:prstGeom prst="line">
            <a:avLst/>
          </a:prstGeom>
          <a:noFill/>
          <a:ln w="6350">
            <a:solidFill>
              <a:srgbClr val="D7D7D7"/>
            </a:solidFill>
            <a:prstDash val="dash"/>
          </a:ln>
        </p:spPr>
      </p:sp>
      <p:sp>
        <p:nvSpPr>
          <p:cNvPr id="12" name="Shape 10"/>
          <p:cNvSpPr/>
          <p:nvPr/>
        </p:nvSpPr>
        <p:spPr>
          <a:xfrm>
            <a:off x="2550523" y="1321857"/>
            <a:ext cx="1897380" cy="245791"/>
          </a:xfrm>
          <a:prstGeom prst="roundRect">
            <a:avLst>
              <a:gd name="adj" fmla="val 14881"/>
            </a:avLst>
          </a:prstGeom>
          <a:solidFill>
            <a:srgbClr val="CC6C13"/>
          </a:solidFill>
          <a:ln/>
        </p:spPr>
      </p:sp>
      <p:sp>
        <p:nvSpPr>
          <p:cNvPr id="13" name="Text 11"/>
          <p:cNvSpPr/>
          <p:nvPr/>
        </p:nvSpPr>
        <p:spPr>
          <a:xfrm>
            <a:off x="2550523" y="1321857"/>
            <a:ext cx="1897380" cy="24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PSL 30 mg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447903" y="1321857"/>
            <a:ext cx="2981597" cy="245791"/>
          </a:xfrm>
          <a:prstGeom prst="roundRect">
            <a:avLst>
              <a:gd name="adj" fmla="val 14881"/>
            </a:avLst>
          </a:prstGeom>
          <a:solidFill>
            <a:srgbClr val="CC6C13"/>
          </a:solidFill>
          <a:ln/>
        </p:spPr>
      </p:sp>
      <p:sp>
        <p:nvSpPr>
          <p:cNvPr id="15" name="Text 13"/>
          <p:cNvSpPr/>
          <p:nvPr/>
        </p:nvSpPr>
        <p:spPr>
          <a:xfrm>
            <a:off x="4447903" y="1321857"/>
            <a:ext cx="2981597" cy="24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 mg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7429500" y="1321857"/>
            <a:ext cx="1897380" cy="245791"/>
          </a:xfrm>
          <a:prstGeom prst="roundRect">
            <a:avLst>
              <a:gd name="adj" fmla="val 14881"/>
            </a:avLst>
          </a:prstGeom>
          <a:solidFill>
            <a:srgbClr val="CC6C13"/>
          </a:solidFill>
          <a:ln/>
        </p:spPr>
      </p:sp>
      <p:sp>
        <p:nvSpPr>
          <p:cNvPr id="17" name="Text 15"/>
          <p:cNvSpPr/>
          <p:nvPr/>
        </p:nvSpPr>
        <p:spPr>
          <a:xfrm>
            <a:off x="7429500" y="1321857"/>
            <a:ext cx="1897380" cy="24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 mg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2550523" y="868680"/>
            <a:ext cx="0" cy="2834640"/>
          </a:xfrm>
          <a:prstGeom prst="line">
            <a:avLst/>
          </a:prstGeom>
          <a:noFill/>
          <a:ln w="12700">
            <a:solidFill>
              <a:srgbClr val="575F63"/>
            </a:solidFill>
            <a:prstDash val="sysDot"/>
          </a:ln>
        </p:spPr>
      </p:sp>
      <p:sp>
        <p:nvSpPr>
          <p:cNvPr id="19" name="Text 17"/>
          <p:cNvSpPr/>
          <p:nvPr/>
        </p:nvSpPr>
        <p:spPr>
          <a:xfrm>
            <a:off x="1910443" y="612648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F6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Day 3 気管支鏡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5532120" y="868680"/>
            <a:ext cx="0" cy="2834640"/>
          </a:xfrm>
          <a:prstGeom prst="line">
            <a:avLst/>
          </a:prstGeom>
          <a:noFill/>
          <a:ln w="12700">
            <a:solidFill>
              <a:srgbClr val="575F63"/>
            </a:solidFill>
            <a:prstDash val="sysDot"/>
          </a:ln>
        </p:spPr>
      </p:sp>
      <p:sp>
        <p:nvSpPr>
          <p:cNvPr id="21" name="Text 19"/>
          <p:cNvSpPr/>
          <p:nvPr/>
        </p:nvSpPr>
        <p:spPr>
          <a:xfrm>
            <a:off x="4892040" y="612648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F6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Day 14 退院</a:t>
            </a:r>
            <a:endParaRPr lang="en-US" sz="900" dirty="0"/>
          </a:p>
        </p:txBody>
      </p:sp>
      <p:graphicFrame>
        <p:nvGraphicFramePr>
          <p:cNvPr id="22" name="Chart 0" descr=""/>
          <p:cNvGraphicFramePr/>
          <p:nvPr/>
        </p:nvGraphicFramePr>
        <p:xfrm>
          <a:off x="1234440" y="1691640"/>
          <a:ext cx="8275320" cy="2103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3" name="Text 20"/>
          <p:cNvSpPr/>
          <p:nvPr/>
        </p:nvSpPr>
        <p:spPr>
          <a:xfrm>
            <a:off x="8915400" y="2697480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38EB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CRP</a:t>
            </a:r>
            <a:endParaRPr lang="en-US" sz="950" dirty="0"/>
          </a:p>
        </p:txBody>
      </p:sp>
      <p:sp>
        <p:nvSpPr>
          <p:cNvPr id="24" name="Text 21"/>
          <p:cNvSpPr/>
          <p:nvPr/>
        </p:nvSpPr>
        <p:spPr>
          <a:xfrm>
            <a:off x="8915400" y="3063240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A43F5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PCT</a:t>
            </a:r>
            <a:endParaRPr lang="en-US" sz="950" dirty="0"/>
          </a:p>
        </p:txBody>
      </p:sp>
      <p:sp>
        <p:nvSpPr>
          <p:cNvPr id="25" name="Text 22"/>
          <p:cNvSpPr/>
          <p:nvPr/>
        </p:nvSpPr>
        <p:spPr>
          <a:xfrm>
            <a:off x="228600" y="4023360"/>
            <a:ext cx="9601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4A4A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雛形①　同じ軸に重ねるのは、単位と桁の近い系列だけ。単位の違う系列は右軸を使う②へ。ポスターには PNG（幅 1400px 以上）か SVG で書き出して入れます。　ポサコ for Doctors　www.posaco.jp/doctors/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600" y="109728"/>
            <a:ext cx="6949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C343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複数指標　介入の帯 ＋ 単位の違う系列（左右の軸）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228600" y="420624"/>
            <a:ext cx="9601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75F6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検査値（左軸）と評価スコア・用量（右軸）を同じ時間軸に重ねます。系列は3本まで。右端の直接ラベルで凡例を省きます。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86868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C343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手術・処置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737360" y="1252728"/>
            <a:ext cx="7589520" cy="0"/>
          </a:xfrm>
          <a:prstGeom prst="line">
            <a:avLst/>
          </a:prstGeom>
          <a:noFill/>
          <a:ln w="6350">
            <a:solidFill>
              <a:srgbClr val="D7D7D7"/>
            </a:solidFill>
            <a:prstDash val="dash"/>
          </a:ln>
        </p:spPr>
      </p:sp>
      <p:sp>
        <p:nvSpPr>
          <p:cNvPr id="6" name="Shape 4"/>
          <p:cNvSpPr/>
          <p:nvPr/>
        </p:nvSpPr>
        <p:spPr>
          <a:xfrm>
            <a:off x="1737360" y="937809"/>
            <a:ext cx="168656" cy="245791"/>
          </a:xfrm>
          <a:prstGeom prst="roundRect">
            <a:avLst>
              <a:gd name="adj" fmla="val 21687"/>
            </a:avLst>
          </a:prstGeom>
          <a:solidFill>
            <a:srgbClr val="CC6C13"/>
          </a:solidFill>
          <a:ln/>
        </p:spPr>
      </p:sp>
      <p:sp>
        <p:nvSpPr>
          <p:cNvPr id="7" name="Text 5"/>
          <p:cNvSpPr/>
          <p:nvPr/>
        </p:nvSpPr>
        <p:spPr>
          <a:xfrm>
            <a:off x="1951736" y="937809"/>
            <a:ext cx="1463040" cy="24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C343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VP シャント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532120" y="937809"/>
            <a:ext cx="168656" cy="245791"/>
          </a:xfrm>
          <a:prstGeom prst="roundRect">
            <a:avLst>
              <a:gd name="adj" fmla="val 21687"/>
            </a:avLst>
          </a:prstGeom>
          <a:solidFill>
            <a:srgbClr val="006E8A"/>
          </a:solidFill>
          <a:ln/>
        </p:spPr>
      </p:sp>
      <p:sp>
        <p:nvSpPr>
          <p:cNvPr id="9" name="Text 7"/>
          <p:cNvSpPr/>
          <p:nvPr/>
        </p:nvSpPr>
        <p:spPr>
          <a:xfrm>
            <a:off x="5746496" y="937809"/>
            <a:ext cx="1463040" cy="24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C343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圧調整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11480" y="1252728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C343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リハビリ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1737360" y="1636776"/>
            <a:ext cx="7589520" cy="0"/>
          </a:xfrm>
          <a:prstGeom prst="line">
            <a:avLst/>
          </a:prstGeom>
          <a:noFill/>
          <a:ln w="6350">
            <a:solidFill>
              <a:srgbClr val="D7D7D7"/>
            </a:solidFill>
            <a:prstDash val="dash"/>
          </a:ln>
        </p:spPr>
      </p:sp>
      <p:sp>
        <p:nvSpPr>
          <p:cNvPr id="12" name="Shape 10"/>
          <p:cNvSpPr/>
          <p:nvPr/>
        </p:nvSpPr>
        <p:spPr>
          <a:xfrm>
            <a:off x="1990344" y="1321857"/>
            <a:ext cx="7336536" cy="245791"/>
          </a:xfrm>
          <a:prstGeom prst="roundRect">
            <a:avLst>
              <a:gd name="adj" fmla="val 14881"/>
            </a:avLst>
          </a:prstGeom>
          <a:solidFill>
            <a:srgbClr val="006E8A"/>
          </a:solidFill>
          <a:ln/>
        </p:spPr>
      </p:sp>
      <p:sp>
        <p:nvSpPr>
          <p:cNvPr id="13" name="Text 11"/>
          <p:cNvSpPr/>
          <p:nvPr/>
        </p:nvSpPr>
        <p:spPr>
          <a:xfrm>
            <a:off x="1990344" y="1321857"/>
            <a:ext cx="7336536" cy="24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歩行訓練（週5回）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267200" y="868680"/>
            <a:ext cx="0" cy="2834640"/>
          </a:xfrm>
          <a:prstGeom prst="line">
            <a:avLst/>
          </a:prstGeom>
          <a:noFill/>
          <a:ln w="12700">
            <a:solidFill>
              <a:srgbClr val="575F63"/>
            </a:solidFill>
            <a:prstDash val="sysDot"/>
          </a:ln>
        </p:spPr>
      </p:sp>
      <p:sp>
        <p:nvSpPr>
          <p:cNvPr id="15" name="Text 13"/>
          <p:cNvSpPr/>
          <p:nvPr/>
        </p:nvSpPr>
        <p:spPr>
          <a:xfrm>
            <a:off x="3627120" y="612648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F6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1か月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9326880" y="868680"/>
            <a:ext cx="0" cy="2834640"/>
          </a:xfrm>
          <a:prstGeom prst="line">
            <a:avLst/>
          </a:prstGeom>
          <a:noFill/>
          <a:ln w="12700">
            <a:solidFill>
              <a:srgbClr val="575F63"/>
            </a:solidFill>
            <a:prstDash val="sysDot"/>
          </a:ln>
        </p:spPr>
      </p:sp>
      <p:sp>
        <p:nvSpPr>
          <p:cNvPr id="17" name="Text 15"/>
          <p:cNvSpPr/>
          <p:nvPr/>
        </p:nvSpPr>
        <p:spPr>
          <a:xfrm>
            <a:off x="8686800" y="612648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F6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3か月</a:t>
            </a:r>
            <a:endParaRPr lang="en-US" sz="900" dirty="0"/>
          </a:p>
        </p:txBody>
      </p:sp>
      <p:graphicFrame>
        <p:nvGraphicFramePr>
          <p:cNvPr id="18" name="Chart 0" descr=""/>
          <p:cNvGraphicFramePr/>
          <p:nvPr/>
        </p:nvGraphicFramePr>
        <p:xfrm>
          <a:off x="1234440" y="1691640"/>
          <a:ext cx="8275320" cy="2103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19" name="Chart 1" descr=""/>
          <p:cNvGraphicFramePr/>
          <p:nvPr/>
        </p:nvGraphicFramePr>
        <p:xfrm>
          <a:off x="1234440" y="1691640"/>
          <a:ext cx="8275320" cy="2103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0" name="Text 16"/>
          <p:cNvSpPr/>
          <p:nvPr/>
        </p:nvSpPr>
        <p:spPr>
          <a:xfrm>
            <a:off x="9052560" y="1737360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2494C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MMSE（点）</a:t>
            </a:r>
            <a:endParaRPr lang="en-US" sz="1000" dirty="0"/>
          </a:p>
        </p:txBody>
      </p:sp>
      <p:sp>
        <p:nvSpPr>
          <p:cNvPr id="21" name="Text 17"/>
          <p:cNvSpPr/>
          <p:nvPr/>
        </p:nvSpPr>
        <p:spPr>
          <a:xfrm>
            <a:off x="8915400" y="2148840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A43F5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MMSE</a:t>
            </a:r>
            <a:endParaRPr lang="en-US" sz="950" dirty="0"/>
          </a:p>
        </p:txBody>
      </p:sp>
      <p:sp>
        <p:nvSpPr>
          <p:cNvPr id="22" name="Text 18"/>
          <p:cNvSpPr/>
          <p:nvPr/>
        </p:nvSpPr>
        <p:spPr>
          <a:xfrm>
            <a:off x="8915400" y="3108960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38EB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TUG</a:t>
            </a:r>
            <a:endParaRPr lang="en-US" sz="950" dirty="0"/>
          </a:p>
        </p:txBody>
      </p:sp>
      <p:sp>
        <p:nvSpPr>
          <p:cNvPr id="23" name="Text 19"/>
          <p:cNvSpPr/>
          <p:nvPr/>
        </p:nvSpPr>
        <p:spPr>
          <a:xfrm>
            <a:off x="228600" y="4023360"/>
            <a:ext cx="9601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4A4A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雛形②　右軸は同じ大きさのグラフを重ねて作っています（上のグラフは軸を右・目盛線なし・背景透明）。重ねたまま2つを選んで移動してください。　ポサコ for Doctors　www.posaco.jp/doctors/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600" y="109728"/>
            <a:ext cx="6949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C343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手術前後　2つの区間と評価スコア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228600" y="420624"/>
            <a:ext cx="9601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75F6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術前・術後を帯で分け、評価スコアを折れ線で。術前の帯は薄い色、術後は主色。手術日を縦の点線で示します。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1737360" y="868680"/>
            <a:ext cx="2529840" cy="768096"/>
          </a:xfrm>
          <a:prstGeom prst="rect">
            <a:avLst/>
          </a:prstGeom>
          <a:solidFill>
            <a:srgbClr val="E9F6FB"/>
          </a:solidFill>
          <a:ln/>
        </p:spPr>
      </p:sp>
      <p:sp>
        <p:nvSpPr>
          <p:cNvPr id="5" name="Text 3"/>
          <p:cNvSpPr/>
          <p:nvPr/>
        </p:nvSpPr>
        <p:spPr>
          <a:xfrm>
            <a:off x="1737360" y="868680"/>
            <a:ext cx="25298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575F6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術前（保存的治療）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267200" y="868680"/>
            <a:ext cx="5059680" cy="768096"/>
          </a:xfrm>
          <a:prstGeom prst="rect">
            <a:avLst/>
          </a:prstGeom>
          <a:solidFill>
            <a:srgbClr val="D8F0F9"/>
          </a:solidFill>
          <a:ln/>
        </p:spPr>
      </p:sp>
      <p:sp>
        <p:nvSpPr>
          <p:cNvPr id="7" name="Text 5"/>
          <p:cNvSpPr/>
          <p:nvPr/>
        </p:nvSpPr>
        <p:spPr>
          <a:xfrm>
            <a:off x="4267200" y="868680"/>
            <a:ext cx="5059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85C7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術後（外来フォロー）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11480" y="868680"/>
            <a:ext cx="1280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C343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区間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267200" y="868680"/>
            <a:ext cx="0" cy="2834640"/>
          </a:xfrm>
          <a:prstGeom prst="line">
            <a:avLst/>
          </a:prstGeom>
          <a:noFill/>
          <a:ln w="12700">
            <a:solidFill>
              <a:srgbClr val="575F63"/>
            </a:solidFill>
            <a:prstDash val="sysDot"/>
          </a:ln>
        </p:spPr>
      </p:sp>
      <p:sp>
        <p:nvSpPr>
          <p:cNvPr id="10" name="Text 8"/>
          <p:cNvSpPr/>
          <p:nvPr/>
        </p:nvSpPr>
        <p:spPr>
          <a:xfrm>
            <a:off x="3627120" y="612648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F6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Day 60 手術</a:t>
            </a:r>
            <a:endParaRPr lang="en-US" sz="900" dirty="0"/>
          </a:p>
        </p:txBody>
      </p:sp>
      <p:graphicFrame>
        <p:nvGraphicFramePr>
          <p:cNvPr id="11" name="Chart 0" descr=""/>
          <p:cNvGraphicFramePr/>
          <p:nvPr/>
        </p:nvGraphicFramePr>
        <p:xfrm>
          <a:off x="1234440" y="1691640"/>
          <a:ext cx="8275320" cy="2103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2" name="Text 9"/>
          <p:cNvSpPr/>
          <p:nvPr/>
        </p:nvSpPr>
        <p:spPr>
          <a:xfrm>
            <a:off x="8915400" y="1828800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A43F5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VAS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8915400" y="3017520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38EB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JOA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228600" y="4023360"/>
            <a:ext cx="9601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4A4A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雛形③　スコアの単位が違うときは②の右軸に。　この雛形の数値・症例はすべて架空です。　ポサコ for Doctors　www.posaco.jp/doctors/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600" y="109728"/>
            <a:ext cx="6949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C343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使い方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228600" y="420624"/>
            <a:ext cx="9601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75F6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このファイルの図形・グラフはすべて PowerPoint 上で編集できます。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274320" y="914400"/>
            <a:ext cx="310896" cy="310896"/>
          </a:xfrm>
          <a:prstGeom prst="ellipse">
            <a:avLst/>
          </a:prstGeom>
          <a:solidFill>
            <a:srgbClr val="177287"/>
          </a:solidFill>
          <a:ln/>
        </p:spPr>
      </p:sp>
      <p:sp>
        <p:nvSpPr>
          <p:cNvPr id="5" name="Text 3"/>
          <p:cNvSpPr/>
          <p:nvPr/>
        </p:nvSpPr>
        <p:spPr>
          <a:xfrm>
            <a:off x="274320" y="9144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731520" y="868680"/>
            <a:ext cx="2377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C343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帯の期間を直す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108960" y="868680"/>
            <a:ext cx="6675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75F6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帯（角丸の矩形）の左右の端を、横軸の日に合わせてドラッグします。帯を増やすときはコピーして同じ行に置きます。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74320" y="1517904"/>
            <a:ext cx="310896" cy="310896"/>
          </a:xfrm>
          <a:prstGeom prst="ellipse">
            <a:avLst/>
          </a:prstGeom>
          <a:solidFill>
            <a:srgbClr val="177287"/>
          </a:solidFill>
          <a:ln/>
        </p:spPr>
      </p:sp>
      <p:sp>
        <p:nvSpPr>
          <p:cNvPr id="9" name="Text 7"/>
          <p:cNvSpPr/>
          <p:nvPr/>
        </p:nvSpPr>
        <p:spPr>
          <a:xfrm>
            <a:off x="274320" y="151790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31520" y="1472184"/>
            <a:ext cx="2377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C343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検査値を入れ替える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108960" y="1472184"/>
            <a:ext cx="6675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75F6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グラフを右クリック→「データの編集」で、日付（横軸）と値を差し替えます。系列は3本まで。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274320" y="2121408"/>
            <a:ext cx="310896" cy="310896"/>
          </a:xfrm>
          <a:prstGeom prst="ellipse">
            <a:avLst/>
          </a:prstGeom>
          <a:solidFill>
            <a:srgbClr val="177287"/>
          </a:solidFill>
          <a:ln/>
        </p:spPr>
      </p:sp>
      <p:sp>
        <p:nvSpPr>
          <p:cNvPr id="13" name="Text 11"/>
          <p:cNvSpPr/>
          <p:nvPr/>
        </p:nvSpPr>
        <p:spPr>
          <a:xfrm>
            <a:off x="274320" y="21214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20" y="2075688"/>
            <a:ext cx="2377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C343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イベントの点線を動かす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108960" y="2075688"/>
            <a:ext cx="6675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75F6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縦の点線と上のラベルをまとめて選び、横軸の日の位置へ動かします。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74320" y="2724912"/>
            <a:ext cx="310896" cy="310896"/>
          </a:xfrm>
          <a:prstGeom prst="ellipse">
            <a:avLst/>
          </a:prstGeom>
          <a:solidFill>
            <a:srgbClr val="177287"/>
          </a:solidFill>
          <a:ln/>
        </p:spPr>
      </p:sp>
      <p:sp>
        <p:nvSpPr>
          <p:cNvPr id="17" name="Text 15"/>
          <p:cNvSpPr/>
          <p:nvPr/>
        </p:nvSpPr>
        <p:spPr>
          <a:xfrm>
            <a:off x="274320" y="272491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31520" y="2679192"/>
            <a:ext cx="2377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C343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書き出す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108960" y="2679192"/>
            <a:ext cx="6675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75F6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スライドを選び「ファイル」→「エクスポート」→「ファイル形式を変更」→ PNG（幅 1400px 以上）か SVG。ポサコでは画像セルに入れ、図番号とキャプションを付けます。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74320" y="3328416"/>
            <a:ext cx="310896" cy="310896"/>
          </a:xfrm>
          <a:prstGeom prst="ellipse">
            <a:avLst/>
          </a:prstGeom>
          <a:solidFill>
            <a:srgbClr val="177287"/>
          </a:solidFill>
          <a:ln/>
        </p:spPr>
      </p:sp>
      <p:sp>
        <p:nvSpPr>
          <p:cNvPr id="21" name="Text 19"/>
          <p:cNvSpPr/>
          <p:nvPr/>
        </p:nvSpPr>
        <p:spPr>
          <a:xfrm>
            <a:off x="274320" y="33284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731520" y="3282696"/>
            <a:ext cx="2377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C343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読める大きさに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108960" y="3282696"/>
            <a:ext cx="6675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75F6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A0 の半幅（約 400mm）に入れたとき、軸の数字が 16pt 以上になるように、図の中の文字は 11pt 以上で作ります。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228600" y="4023360"/>
            <a:ext cx="9601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4A4A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ポサコ for Doctors　臨床経過図の雛形　2026.10　© USACO Corporation.　数値・症例はすべて架空です。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USACO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臨床経過図の雛形</dc:title>
  <dc:subject>PptxGenJS Presentation</dc:subject>
  <dc:creator>USACO Corporation</dc:creator>
  <cp:lastModifiedBy>USACO Corporation</cp:lastModifiedBy>
  <cp:revision>1</cp:revision>
  <dcterms:created xsi:type="dcterms:W3CDTF">2026-10-17T04:56:56Z</dcterms:created>
  <dcterms:modified xsi:type="dcterms:W3CDTF">2026-10-17T04:56:56Z</dcterms:modified>
</cp:coreProperties>
</file>